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81" r:id="rId3"/>
    <p:sldId id="282" r:id="rId4"/>
    <p:sldId id="260" r:id="rId5"/>
    <p:sldId id="261" r:id="rId6"/>
    <p:sldId id="273" r:id="rId7"/>
    <p:sldId id="283" r:id="rId8"/>
    <p:sldId id="263" r:id="rId9"/>
    <p:sldId id="264" r:id="rId10"/>
    <p:sldId id="265" r:id="rId11"/>
    <p:sldId id="268" r:id="rId12"/>
    <p:sldId id="284" r:id="rId13"/>
    <p:sldId id="277" r:id="rId14"/>
    <p:sldId id="276" r:id="rId15"/>
    <p:sldId id="280" r:id="rId16"/>
  </p:sldIdLst>
  <p:sldSz cx="9906000" cy="6858000" type="A4"/>
  <p:notesSz cx="6858000" cy="9144000"/>
  <p:defaultTextStyle>
    <a:defPPr>
      <a:defRPr lang="en-US"/>
    </a:defPPr>
    <a:lvl1pPr marL="0" algn="l" defTabSz="10313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697" algn="l" defTabSz="10313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392" algn="l" defTabSz="10313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089" algn="l" defTabSz="10313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2784" algn="l" defTabSz="10313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8481" algn="l" defTabSz="10313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179" algn="l" defTabSz="10313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9874" algn="l" defTabSz="10313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5571" algn="l" defTabSz="10313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D65C36"/>
    <a:srgbClr val="28E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0" autoAdjust="0"/>
    <p:restoredTop sz="94660"/>
  </p:normalViewPr>
  <p:slideViewPr>
    <p:cSldViewPr>
      <p:cViewPr varScale="1">
        <p:scale>
          <a:sx n="69" d="100"/>
          <a:sy n="69" d="100"/>
        </p:scale>
        <p:origin x="1284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DE421-3E1E-44DE-9708-A245B29CCB8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81815-489C-4BB3-8193-B140F7FF0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313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515697" algn="l" defTabSz="10313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31392" algn="l" defTabSz="10313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7089" algn="l" defTabSz="10313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62784" algn="l" defTabSz="10313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578481" algn="l" defTabSz="10313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094179" algn="l" defTabSz="10313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9874" algn="l" defTabSz="10313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4125571" algn="l" defTabSz="10313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8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5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AA58-267F-4462-9823-B7916A10878D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97DF-7757-405D-B9CB-23B3D3B72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AA58-267F-4462-9823-B7916A10878D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97DF-7757-405D-B9CB-23B3D3B72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6"/>
            <a:ext cx="2228850" cy="5851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6"/>
            <a:ext cx="6521450" cy="58515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AA58-267F-4462-9823-B7916A10878D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97DF-7757-405D-B9CB-23B3D3B72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AA58-267F-4462-9823-B7916A10878D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97DF-7757-405D-B9CB-23B3D3B72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7" y="4406903"/>
            <a:ext cx="84201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7" y="2906719"/>
            <a:ext cx="8420100" cy="150018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56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3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70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27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8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4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9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55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AA58-267F-4462-9823-B7916A10878D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97DF-7757-405D-B9CB-23B3D3B72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AA58-267F-4462-9823-B7916A10878D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97DF-7757-405D-B9CB-23B3D3B72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5"/>
            <a:ext cx="4376870" cy="63976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5697" indent="0">
              <a:buNone/>
              <a:defRPr sz="2200" b="1"/>
            </a:lvl2pPr>
            <a:lvl3pPr marL="1031392" indent="0">
              <a:buNone/>
              <a:defRPr sz="2000" b="1"/>
            </a:lvl3pPr>
            <a:lvl4pPr marL="1547089" indent="0">
              <a:buNone/>
              <a:defRPr sz="1800" b="1"/>
            </a:lvl4pPr>
            <a:lvl5pPr marL="2062784" indent="0">
              <a:buNone/>
              <a:defRPr sz="1800" b="1"/>
            </a:lvl5pPr>
            <a:lvl6pPr marL="2578481" indent="0">
              <a:buNone/>
              <a:defRPr sz="1800" b="1"/>
            </a:lvl6pPr>
            <a:lvl7pPr marL="3094179" indent="0">
              <a:buNone/>
              <a:defRPr sz="1800" b="1"/>
            </a:lvl7pPr>
            <a:lvl8pPr marL="3609874" indent="0">
              <a:buNone/>
              <a:defRPr sz="1800" b="1"/>
            </a:lvl8pPr>
            <a:lvl9pPr marL="412557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80"/>
            <a:ext cx="4376870" cy="39512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5"/>
            <a:ext cx="4378590" cy="63976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15697" indent="0">
              <a:buNone/>
              <a:defRPr sz="2200" b="1"/>
            </a:lvl2pPr>
            <a:lvl3pPr marL="1031392" indent="0">
              <a:buNone/>
              <a:defRPr sz="2000" b="1"/>
            </a:lvl3pPr>
            <a:lvl4pPr marL="1547089" indent="0">
              <a:buNone/>
              <a:defRPr sz="1800" b="1"/>
            </a:lvl4pPr>
            <a:lvl5pPr marL="2062784" indent="0">
              <a:buNone/>
              <a:defRPr sz="1800" b="1"/>
            </a:lvl5pPr>
            <a:lvl6pPr marL="2578481" indent="0">
              <a:buNone/>
              <a:defRPr sz="1800" b="1"/>
            </a:lvl6pPr>
            <a:lvl7pPr marL="3094179" indent="0">
              <a:buNone/>
              <a:defRPr sz="1800" b="1"/>
            </a:lvl7pPr>
            <a:lvl8pPr marL="3609874" indent="0">
              <a:buNone/>
              <a:defRPr sz="1800" b="1"/>
            </a:lvl8pPr>
            <a:lvl9pPr marL="412557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80"/>
            <a:ext cx="4378590" cy="39512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AA58-267F-4462-9823-B7916A10878D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97DF-7757-405D-B9CB-23B3D3B72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AA58-267F-4462-9823-B7916A10878D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97DF-7757-405D-B9CB-23B3D3B72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AA58-267F-4462-9823-B7916A10878D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97DF-7757-405D-B9CB-23B3D3B72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3"/>
            <a:ext cx="3259007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6"/>
            <a:ext cx="5537729" cy="585311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6"/>
            <a:ext cx="3259007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5697" indent="0">
              <a:buNone/>
              <a:defRPr sz="1200"/>
            </a:lvl2pPr>
            <a:lvl3pPr marL="1031392" indent="0">
              <a:buNone/>
              <a:defRPr sz="1000"/>
            </a:lvl3pPr>
            <a:lvl4pPr marL="1547089" indent="0">
              <a:buNone/>
              <a:defRPr sz="1000"/>
            </a:lvl4pPr>
            <a:lvl5pPr marL="2062784" indent="0">
              <a:buNone/>
              <a:defRPr sz="1000"/>
            </a:lvl5pPr>
            <a:lvl6pPr marL="2578481" indent="0">
              <a:buNone/>
              <a:defRPr sz="1000"/>
            </a:lvl6pPr>
            <a:lvl7pPr marL="3094179" indent="0">
              <a:buNone/>
              <a:defRPr sz="1000"/>
            </a:lvl7pPr>
            <a:lvl8pPr marL="3609874" indent="0">
              <a:buNone/>
              <a:defRPr sz="1000"/>
            </a:lvl8pPr>
            <a:lvl9pPr marL="412557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AA58-267F-4462-9823-B7916A10878D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97DF-7757-405D-B9CB-23B3D3B72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4"/>
            <a:ext cx="59436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3"/>
            <a:ext cx="594360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15697" indent="0">
              <a:buNone/>
              <a:defRPr sz="3100"/>
            </a:lvl2pPr>
            <a:lvl3pPr marL="1031392" indent="0">
              <a:buNone/>
              <a:defRPr sz="2600"/>
            </a:lvl3pPr>
            <a:lvl4pPr marL="1547089" indent="0">
              <a:buNone/>
              <a:defRPr sz="2200"/>
            </a:lvl4pPr>
            <a:lvl5pPr marL="2062784" indent="0">
              <a:buNone/>
              <a:defRPr sz="2200"/>
            </a:lvl5pPr>
            <a:lvl6pPr marL="2578481" indent="0">
              <a:buNone/>
              <a:defRPr sz="2200"/>
            </a:lvl6pPr>
            <a:lvl7pPr marL="3094179" indent="0">
              <a:buNone/>
              <a:defRPr sz="2200"/>
            </a:lvl7pPr>
            <a:lvl8pPr marL="3609874" indent="0">
              <a:buNone/>
              <a:defRPr sz="2200"/>
            </a:lvl8pPr>
            <a:lvl9pPr marL="4125571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5697" indent="0">
              <a:buNone/>
              <a:defRPr sz="1200"/>
            </a:lvl2pPr>
            <a:lvl3pPr marL="1031392" indent="0">
              <a:buNone/>
              <a:defRPr sz="1000"/>
            </a:lvl3pPr>
            <a:lvl4pPr marL="1547089" indent="0">
              <a:buNone/>
              <a:defRPr sz="1000"/>
            </a:lvl4pPr>
            <a:lvl5pPr marL="2062784" indent="0">
              <a:buNone/>
              <a:defRPr sz="1000"/>
            </a:lvl5pPr>
            <a:lvl6pPr marL="2578481" indent="0">
              <a:buNone/>
              <a:defRPr sz="1000"/>
            </a:lvl6pPr>
            <a:lvl7pPr marL="3094179" indent="0">
              <a:buNone/>
              <a:defRPr sz="1000"/>
            </a:lvl7pPr>
            <a:lvl8pPr marL="3609874" indent="0">
              <a:buNone/>
              <a:defRPr sz="1000"/>
            </a:lvl8pPr>
            <a:lvl9pPr marL="412557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AA58-267F-4462-9823-B7916A10878D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97DF-7757-405D-B9CB-23B3D3B72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43"/>
            <a:ext cx="8915400" cy="1143000"/>
          </a:xfrm>
          <a:prstGeom prst="rect">
            <a:avLst/>
          </a:prstGeom>
        </p:spPr>
        <p:txBody>
          <a:bodyPr vert="horz" lIns="103139" tIns="51569" rIns="103139" bIns="51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5"/>
          </a:xfrm>
          <a:prstGeom prst="rect">
            <a:avLst/>
          </a:prstGeom>
        </p:spPr>
        <p:txBody>
          <a:bodyPr vert="horz" lIns="103139" tIns="51569" rIns="103139" bIns="51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3"/>
          </a:xfrm>
          <a:prstGeom prst="rect">
            <a:avLst/>
          </a:prstGeom>
        </p:spPr>
        <p:txBody>
          <a:bodyPr vert="horz" lIns="103139" tIns="51569" rIns="103139" bIns="5156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BAA58-267F-4462-9823-B7916A10878D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3"/>
          </a:xfrm>
          <a:prstGeom prst="rect">
            <a:avLst/>
          </a:prstGeom>
        </p:spPr>
        <p:txBody>
          <a:bodyPr vert="horz" lIns="103139" tIns="51569" rIns="103139" bIns="5156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3"/>
          </a:xfrm>
          <a:prstGeom prst="rect">
            <a:avLst/>
          </a:prstGeom>
        </p:spPr>
        <p:txBody>
          <a:bodyPr vert="horz" lIns="103139" tIns="51569" rIns="103139" bIns="5156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D97DF-7757-405D-B9CB-23B3D3B72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139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771" indent="-386771" algn="l" defTabSz="103139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38006" indent="-322310" algn="l" defTabSz="103139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242" indent="-257848" algn="l" defTabSz="103139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04937" indent="-257848" algn="l" defTabSz="103139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634" indent="-257848" algn="l" defTabSz="103139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36329" indent="-257848" algn="l" defTabSz="10313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026" indent="-257848" algn="l" defTabSz="10313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67723" indent="-257848" algn="l" defTabSz="10313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418" indent="-257848" algn="l" defTabSz="10313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3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97" algn="l" defTabSz="10313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392" algn="l" defTabSz="10313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089" algn="l" defTabSz="10313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784" algn="l" defTabSz="10313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481" algn="l" defTabSz="10313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179" algn="l" defTabSz="10313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9874" algn="l" defTabSz="10313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5571" algn="l" defTabSz="10313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pcacak.rs/" TargetMode="External"/><Relationship Id="rId2" Type="http://schemas.openxmlformats.org/officeDocument/2006/relationships/hyperlink" Target="https://www.facebook.com/naucnotehnoloskipark.cacak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438400"/>
            <a:ext cx="8839200" cy="1058253"/>
          </a:xfrm>
          <a:prstGeom prst="rect">
            <a:avLst/>
          </a:prstGeom>
          <a:noFill/>
        </p:spPr>
        <p:txBody>
          <a:bodyPr wrap="square" lIns="103139" tIns="51569" rIns="103139" bIns="51569" rtlCol="0">
            <a:spAutoFit/>
          </a:bodyPr>
          <a:lstStyle/>
          <a:p>
            <a:pPr algn="ctr"/>
            <a:r>
              <a:rPr lang="sr-Cyrl-RS" sz="3100" b="1" dirty="0" smtClean="0">
                <a:solidFill>
                  <a:srgbClr val="002060"/>
                </a:solidFill>
              </a:rPr>
              <a:t>СТАРТАП ЦЕНТАР НАУЧНО ТЕХНОЛОШКИ ПАРК ЧАЧАК</a:t>
            </a:r>
            <a:endParaRPr lang="en-US" sz="3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racunarntp\Desktop\За Координатора\Рендери 1\render\003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"/>
            <a:ext cx="8065008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racunarntp\Desktop\За Координатора\Рендери 1\render\004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"/>
            <a:ext cx="804672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752600"/>
            <a:ext cx="9163050" cy="1470023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Facebook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 – 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Nau</a:t>
            </a:r>
            <a:r>
              <a:rPr lang="sr-Latn-RS" sz="4000" b="1" dirty="0" smtClean="0">
                <a:solidFill>
                  <a:srgbClr val="002060"/>
                </a:solidFill>
                <a:latin typeface="+mn-lt"/>
              </a:rPr>
              <a:t>čno Tehnološki Park Čačak</a:t>
            </a:r>
            <a:r>
              <a:rPr lang="sr-Latn-RS" sz="4000" dirty="0" smtClean="0">
                <a:latin typeface="+mn-lt"/>
              </a:rPr>
              <a:t/>
            </a:r>
            <a:br>
              <a:rPr lang="sr-Latn-RS" sz="4000" dirty="0" smtClean="0">
                <a:latin typeface="+mn-lt"/>
              </a:rPr>
            </a:br>
            <a:r>
              <a:rPr lang="sr-Latn-RS" sz="3100" dirty="0" smtClean="0">
                <a:latin typeface="+mn-lt"/>
                <a:hlinkClick r:id="rId2"/>
              </a:rPr>
              <a:t>https://www.facebook.com/naucnotehnoloskipark.cacak</a:t>
            </a:r>
            <a:r>
              <a:rPr lang="sr-Latn-RS" sz="3100" dirty="0" smtClean="0">
                <a:latin typeface="+mn-lt"/>
              </a:rPr>
              <a:t> </a:t>
            </a:r>
            <a:endParaRPr lang="en-US" sz="31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8115300" cy="1676400"/>
          </a:xfrm>
        </p:spPr>
        <p:txBody>
          <a:bodyPr>
            <a:normAutofit fontScale="92500" lnSpcReduction="20000"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Instagram – </a:t>
            </a:r>
            <a:r>
              <a:rPr lang="en-US" b="1" dirty="0" err="1" smtClean="0">
                <a:solidFill>
                  <a:srgbClr val="002060"/>
                </a:solidFill>
              </a:rPr>
              <a:t>ntpcacak</a:t>
            </a:r>
            <a:endParaRPr lang="sr-Latn-RS" b="1" dirty="0" smtClean="0">
              <a:solidFill>
                <a:srgbClr val="002060"/>
              </a:solidFill>
            </a:endParaRPr>
          </a:p>
          <a:p>
            <a:endParaRPr lang="sr-Cyrl-RS" b="1" dirty="0" smtClean="0">
              <a:solidFill>
                <a:srgbClr val="002060"/>
              </a:solidFill>
              <a:hlinkClick r:id="rId3"/>
            </a:endParaRPr>
          </a:p>
          <a:p>
            <a:r>
              <a:rPr lang="sr-Latn-RS" b="1" dirty="0" smtClean="0">
                <a:solidFill>
                  <a:srgbClr val="002060"/>
                </a:solidFill>
                <a:hlinkClick r:id="rId3"/>
              </a:rPr>
              <a:t>www.ntpcacak.rs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457200"/>
            <a:ext cx="5118100" cy="936623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002060"/>
                </a:solidFill>
              </a:rPr>
              <a:t>Добра прича</a:t>
            </a:r>
            <a:br>
              <a:rPr lang="sr-Cyrl-RS" dirty="0" smtClean="0">
                <a:solidFill>
                  <a:srgbClr val="002060"/>
                </a:solidFill>
              </a:rPr>
            </a:br>
            <a:r>
              <a:rPr lang="sr-Cyrl-RS" dirty="0" smtClean="0">
                <a:solidFill>
                  <a:srgbClr val="002060"/>
                </a:solidFill>
                <a:latin typeface="+mn-lt"/>
              </a:rPr>
              <a:t>Стартап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8610600" cy="1219200"/>
          </a:xfrm>
        </p:spPr>
        <p:txBody>
          <a:bodyPr>
            <a:noAutofit/>
          </a:bodyPr>
          <a:lstStyle/>
          <a:p>
            <a:r>
              <a:rPr lang="sr-Cyrl-RS" sz="2600" b="1" dirty="0" smtClean="0">
                <a:solidFill>
                  <a:srgbClr val="002060"/>
                </a:solidFill>
              </a:rPr>
              <a:t>Светски познате Стартап компаније</a:t>
            </a:r>
            <a:endParaRPr lang="sr-Latn-RS" sz="2600" b="1" dirty="0" smtClean="0">
              <a:solidFill>
                <a:srgbClr val="002060"/>
              </a:solidFill>
            </a:endParaRPr>
          </a:p>
          <a:p>
            <a:r>
              <a:rPr lang="en-US" sz="2600" b="1" dirty="0" smtClean="0">
                <a:solidFill>
                  <a:srgbClr val="002060"/>
                </a:solidFill>
              </a:rPr>
              <a:t>Google,</a:t>
            </a:r>
            <a:r>
              <a:rPr lang="sr-Cyrl-R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Facebook</a:t>
            </a:r>
            <a:r>
              <a:rPr lang="en-US" sz="2600" b="1" dirty="0" smtClean="0">
                <a:solidFill>
                  <a:srgbClr val="002060"/>
                </a:solidFill>
              </a:rPr>
              <a:t>,</a:t>
            </a:r>
            <a:r>
              <a:rPr lang="sr-Cyrl-R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</a:rPr>
              <a:t> Apple, eBay, </a:t>
            </a:r>
            <a:r>
              <a:rPr lang="sr-Cyrl-R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</a:rPr>
              <a:t>Twitter, Microsoft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38400" y="3505200"/>
            <a:ext cx="6673850" cy="1600200"/>
          </a:xfrm>
          <a:prstGeom prst="rect">
            <a:avLst/>
          </a:prstGeom>
        </p:spPr>
        <p:txBody>
          <a:bodyPr vert="horz" lIns="103139" tIns="51569" rIns="103139" bIns="5156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sr-Cyrl-RS" sz="2600" b="1" dirty="0" smtClean="0">
                <a:solidFill>
                  <a:srgbClr val="002060"/>
                </a:solidFill>
              </a:rPr>
              <a:t>Најпознатији Стартапови у Србији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FRAME</a:t>
            </a:r>
            <a:r>
              <a:rPr lang="sr-Cyrl-RS" sz="2600" b="1" dirty="0" smtClean="0">
                <a:solidFill>
                  <a:srgbClr val="002060"/>
                </a:solidFill>
              </a:rPr>
              <a:t> (Никола Божиновић)</a:t>
            </a:r>
            <a:endParaRPr lang="en-US" sz="2600" b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NORDEUS (</a:t>
            </a:r>
            <a:r>
              <a:rPr lang="sr-Cyrl-RS" sz="2600" b="1" dirty="0" smtClean="0">
                <a:solidFill>
                  <a:srgbClr val="002060"/>
                </a:solidFill>
              </a:rPr>
              <a:t>Бранко Милутиновић)</a:t>
            </a:r>
            <a:endParaRPr lang="sr-Latn-RS" sz="2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143000"/>
            <a:ext cx="5283200" cy="1066800"/>
          </a:xfrm>
        </p:spPr>
        <p:txBody>
          <a:bodyPr>
            <a:normAutofit/>
          </a:bodyPr>
          <a:lstStyle/>
          <a:p>
            <a:r>
              <a:rPr lang="sr-Cyrl-RS" sz="4100" b="1" dirty="0" smtClean="0">
                <a:solidFill>
                  <a:srgbClr val="002060"/>
                </a:solidFill>
              </a:rPr>
              <a:t>Наш </a:t>
            </a:r>
            <a:r>
              <a:rPr lang="sr-Cyrl-RS" sz="4100" b="1" dirty="0" smtClean="0">
                <a:solidFill>
                  <a:srgbClr val="002060"/>
                </a:solidFill>
                <a:latin typeface="+mn-lt"/>
              </a:rPr>
              <a:t>стартап</a:t>
            </a:r>
            <a:endParaRPr lang="en-US" sz="41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90800"/>
            <a:ext cx="69342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CodeArt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sr-Cyrl-RS" b="1" dirty="0" smtClean="0">
                <a:solidFill>
                  <a:srgbClr val="002060"/>
                </a:solidFill>
              </a:rPr>
              <a:t>Превод ИТА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002060"/>
                </a:solidFill>
              </a:rPr>
              <a:t>Okta</a:t>
            </a:r>
            <a:r>
              <a:rPr lang="en-US" b="1" dirty="0" smtClean="0">
                <a:solidFill>
                  <a:srgbClr val="002060"/>
                </a:solidFill>
              </a:rPr>
              <a:t> Solutions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Biz partner</a:t>
            </a:r>
            <a:endParaRPr lang="sr-Cyrl-RS" b="1" dirty="0" smtClean="0">
              <a:solidFill>
                <a:srgbClr val="002060"/>
              </a:solidFill>
            </a:endParaRPr>
          </a:p>
          <a:p>
            <a:endParaRPr lang="sr-Cyrl-RS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667000"/>
            <a:ext cx="8915400" cy="1058253"/>
          </a:xfrm>
          <a:prstGeom prst="rect">
            <a:avLst/>
          </a:prstGeom>
          <a:noFill/>
        </p:spPr>
        <p:txBody>
          <a:bodyPr wrap="square" lIns="103139" tIns="51569" rIns="103139" bIns="51569" rtlCol="0">
            <a:spAutoFit/>
          </a:bodyPr>
          <a:lstStyle/>
          <a:p>
            <a:pPr algn="ctr"/>
            <a:r>
              <a:rPr lang="sr-Cyrl-RS" sz="3100" b="1" dirty="0" smtClean="0">
                <a:solidFill>
                  <a:srgbClr val="002060"/>
                </a:solidFill>
              </a:rPr>
              <a:t>СТАРТАП ЦЕНТАР НАУЧНО ТЕХНОЛОШКИ ПАРК </a:t>
            </a:r>
            <a:endParaRPr lang="en-US" sz="3100" b="1" dirty="0" smtClean="0">
              <a:solidFill>
                <a:srgbClr val="002060"/>
              </a:solidFill>
            </a:endParaRPr>
          </a:p>
          <a:p>
            <a:pPr algn="ctr"/>
            <a:r>
              <a:rPr lang="sr-Cyrl-RS" sz="3100" b="1" dirty="0" smtClean="0">
                <a:solidFill>
                  <a:srgbClr val="002060"/>
                </a:solidFill>
              </a:rPr>
              <a:t>ЧАЧАК</a:t>
            </a:r>
            <a:endParaRPr lang="en-US" sz="3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14400"/>
            <a:ext cx="4870450" cy="381000"/>
          </a:xfrm>
        </p:spPr>
        <p:txBody>
          <a:bodyPr>
            <a:normAutofit fontScale="90000"/>
          </a:bodyPr>
          <a:lstStyle/>
          <a:p>
            <a:r>
              <a:rPr lang="sr-Cyrl-RS" sz="3600" b="1" dirty="0" smtClean="0">
                <a:solidFill>
                  <a:srgbClr val="002060"/>
                </a:solidFill>
                <a:latin typeface="+mn-lt"/>
              </a:rPr>
              <a:t>Стартап центар  НТП Чачак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+mn-lt"/>
              </a:rPr>
            </a:b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371600"/>
            <a:ext cx="8915400" cy="4724400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sr-Cyrl-RS" sz="7400" b="1" dirty="0" smtClean="0">
                <a:solidFill>
                  <a:srgbClr val="002060"/>
                </a:solidFill>
              </a:rPr>
              <a:t>Подршка иновативним тимовима и стартап идејама,</a:t>
            </a:r>
            <a:endParaRPr lang="en-US" sz="7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sr-Cyrl-RS" sz="74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7400" b="1" dirty="0" smtClean="0">
                <a:solidFill>
                  <a:srgbClr val="002060"/>
                </a:solidFill>
              </a:rPr>
              <a:t>У</a:t>
            </a:r>
            <a:r>
              <a:rPr lang="en-US" sz="7400" b="1" dirty="0" err="1" smtClean="0">
                <a:solidFill>
                  <a:srgbClr val="002060"/>
                </a:solidFill>
              </a:rPr>
              <a:t>напре</a:t>
            </a:r>
            <a:r>
              <a:rPr lang="sr-Cyrl-RS" sz="7400" b="1" dirty="0" smtClean="0">
                <a:solidFill>
                  <a:srgbClr val="002060"/>
                </a:solidFill>
              </a:rPr>
              <a:t>ђење</a:t>
            </a:r>
            <a:r>
              <a:rPr lang="sr-Cyrl-RS" sz="7400" b="1" dirty="0">
                <a:solidFill>
                  <a:srgbClr val="002060"/>
                </a:solidFill>
              </a:rPr>
              <a:t> </a:t>
            </a:r>
            <a:r>
              <a:rPr lang="en-US" sz="7400" b="1" dirty="0" err="1" smtClean="0">
                <a:solidFill>
                  <a:srgbClr val="002060"/>
                </a:solidFill>
              </a:rPr>
              <a:t>квалитет</a:t>
            </a:r>
            <a:r>
              <a:rPr lang="sr-Cyrl-RS" sz="7400" b="1" dirty="0" smtClean="0">
                <a:solidFill>
                  <a:srgbClr val="002060"/>
                </a:solidFill>
              </a:rPr>
              <a:t>а</a:t>
            </a:r>
            <a:r>
              <a:rPr lang="sr-Cyrl-RS" sz="7400" b="1" dirty="0">
                <a:solidFill>
                  <a:srgbClr val="002060"/>
                </a:solidFill>
              </a:rPr>
              <a:t> </a:t>
            </a:r>
            <a:r>
              <a:rPr lang="en-US" sz="7400" b="1" dirty="0" err="1" smtClean="0">
                <a:solidFill>
                  <a:srgbClr val="002060"/>
                </a:solidFill>
              </a:rPr>
              <a:t>предузетничке</a:t>
            </a:r>
            <a:r>
              <a:rPr lang="en-US" sz="7400" b="1" dirty="0" smtClean="0">
                <a:solidFill>
                  <a:srgbClr val="002060"/>
                </a:solidFill>
              </a:rPr>
              <a:t> </a:t>
            </a:r>
            <a:r>
              <a:rPr lang="en-US" sz="7400" b="1" dirty="0" err="1">
                <a:solidFill>
                  <a:srgbClr val="002060"/>
                </a:solidFill>
              </a:rPr>
              <a:t>културе</a:t>
            </a:r>
            <a:r>
              <a:rPr lang="en-US" sz="7400" b="1" dirty="0">
                <a:solidFill>
                  <a:srgbClr val="002060"/>
                </a:solidFill>
              </a:rPr>
              <a:t> </a:t>
            </a:r>
            <a:r>
              <a:rPr lang="en-US" sz="7400" b="1" dirty="0" err="1">
                <a:solidFill>
                  <a:srgbClr val="002060"/>
                </a:solidFill>
              </a:rPr>
              <a:t>код</a:t>
            </a:r>
            <a:r>
              <a:rPr lang="en-US" sz="7400" b="1" dirty="0">
                <a:solidFill>
                  <a:srgbClr val="002060"/>
                </a:solidFill>
              </a:rPr>
              <a:t> </a:t>
            </a:r>
            <a:r>
              <a:rPr lang="en-US" sz="7400" b="1" dirty="0" err="1">
                <a:solidFill>
                  <a:srgbClr val="002060"/>
                </a:solidFill>
              </a:rPr>
              <a:t>младих</a:t>
            </a:r>
            <a:r>
              <a:rPr lang="en-US" sz="7400" b="1" dirty="0">
                <a:solidFill>
                  <a:srgbClr val="002060"/>
                </a:solidFill>
              </a:rPr>
              <a:t> </a:t>
            </a:r>
            <a:r>
              <a:rPr lang="sr-Cyrl-RS" sz="7400" b="1" dirty="0" smtClean="0">
                <a:solidFill>
                  <a:srgbClr val="002060"/>
                </a:solidFill>
              </a:rPr>
              <a:t>и</a:t>
            </a:r>
            <a:r>
              <a:rPr lang="en-US" sz="7400" b="1" dirty="0" smtClean="0">
                <a:solidFill>
                  <a:srgbClr val="002060"/>
                </a:solidFill>
              </a:rPr>
              <a:t> </a:t>
            </a:r>
            <a:r>
              <a:rPr lang="sr-Cyrl-RS" sz="7400" b="1" dirty="0" smtClean="0">
                <a:solidFill>
                  <a:srgbClr val="002060"/>
                </a:solidFill>
              </a:rPr>
              <a:t>јачање </a:t>
            </a:r>
            <a:r>
              <a:rPr lang="en-US" sz="7400" b="1" dirty="0" err="1" smtClean="0">
                <a:solidFill>
                  <a:srgbClr val="002060"/>
                </a:solidFill>
              </a:rPr>
              <a:t>капацитет</a:t>
            </a:r>
            <a:r>
              <a:rPr lang="sr-Cyrl-RS" sz="7400" b="1" dirty="0" smtClean="0">
                <a:solidFill>
                  <a:srgbClr val="002060"/>
                </a:solidFill>
              </a:rPr>
              <a:t>а</a:t>
            </a:r>
            <a:r>
              <a:rPr lang="en-US" sz="7400" b="1" dirty="0" smtClean="0">
                <a:solidFill>
                  <a:srgbClr val="002060"/>
                </a:solidFill>
              </a:rPr>
              <a:t> </a:t>
            </a:r>
            <a:r>
              <a:rPr lang="en-US" sz="7400" b="1" dirty="0" err="1">
                <a:solidFill>
                  <a:srgbClr val="002060"/>
                </a:solidFill>
              </a:rPr>
              <a:t>институција</a:t>
            </a:r>
            <a:r>
              <a:rPr lang="en-US" sz="7400" b="1" dirty="0">
                <a:solidFill>
                  <a:srgbClr val="002060"/>
                </a:solidFill>
              </a:rPr>
              <a:t> у </a:t>
            </a:r>
            <a:r>
              <a:rPr lang="en-US" sz="7400" b="1" dirty="0" err="1">
                <a:solidFill>
                  <a:srgbClr val="002060"/>
                </a:solidFill>
              </a:rPr>
              <a:t>Чачку</a:t>
            </a:r>
            <a:r>
              <a:rPr lang="en-US" sz="7400" b="1" dirty="0">
                <a:solidFill>
                  <a:srgbClr val="002060"/>
                </a:solidFill>
              </a:rPr>
              <a:t> </a:t>
            </a:r>
            <a:r>
              <a:rPr lang="en-US" sz="7400" b="1" dirty="0" err="1">
                <a:solidFill>
                  <a:srgbClr val="002060"/>
                </a:solidFill>
              </a:rPr>
              <a:t>за</a:t>
            </a:r>
            <a:r>
              <a:rPr lang="en-US" sz="7400" b="1" dirty="0">
                <a:solidFill>
                  <a:srgbClr val="002060"/>
                </a:solidFill>
              </a:rPr>
              <a:t> </a:t>
            </a:r>
            <a:r>
              <a:rPr lang="en-US" sz="7400" b="1" dirty="0" err="1">
                <a:solidFill>
                  <a:srgbClr val="002060"/>
                </a:solidFill>
              </a:rPr>
              <a:t>развој</a:t>
            </a:r>
            <a:r>
              <a:rPr lang="en-US" sz="7400" b="1" dirty="0">
                <a:solidFill>
                  <a:srgbClr val="002060"/>
                </a:solidFill>
              </a:rPr>
              <a:t> и </a:t>
            </a:r>
            <a:r>
              <a:rPr lang="en-US" sz="7400" b="1" dirty="0" err="1">
                <a:solidFill>
                  <a:srgbClr val="002060"/>
                </a:solidFill>
              </a:rPr>
              <a:t>примену</a:t>
            </a:r>
            <a:r>
              <a:rPr lang="en-US" sz="7400" b="1" dirty="0">
                <a:solidFill>
                  <a:srgbClr val="002060"/>
                </a:solidFill>
              </a:rPr>
              <a:t> </a:t>
            </a:r>
            <a:r>
              <a:rPr lang="en-US" sz="7400" b="1" dirty="0" err="1" smtClean="0">
                <a:solidFill>
                  <a:srgbClr val="002060"/>
                </a:solidFill>
              </a:rPr>
              <a:t>иновација</a:t>
            </a:r>
            <a:r>
              <a:rPr lang="sr-Cyrl-RS" sz="7400" b="1" dirty="0" smtClean="0">
                <a:solidFill>
                  <a:srgbClr val="002060"/>
                </a:solidFill>
              </a:rPr>
              <a:t>,</a:t>
            </a:r>
            <a:r>
              <a:rPr lang="en-US" sz="7400" b="1" dirty="0" smtClean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sr-Cyrl-RS" sz="7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7400" b="1" dirty="0" smtClean="0">
                <a:solidFill>
                  <a:srgbClr val="002060"/>
                </a:solidFill>
              </a:rPr>
              <a:t>П</a:t>
            </a:r>
            <a:r>
              <a:rPr lang="sr-Cyrl-RS" sz="7400" b="1" dirty="0" smtClean="0">
                <a:solidFill>
                  <a:srgbClr val="002060"/>
                </a:solidFill>
              </a:rPr>
              <a:t>ромоција и примена савремених технологија,</a:t>
            </a:r>
            <a:endParaRPr lang="en-US" sz="7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sr-Cyrl-RS" sz="7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r-Cyrl-RS" sz="7400" b="1" dirty="0" smtClean="0">
                <a:solidFill>
                  <a:srgbClr val="002060"/>
                </a:solidFill>
              </a:rPr>
              <a:t>Подстицање ширења знања у сврху комерцијализације </a:t>
            </a:r>
            <a:r>
              <a:rPr lang="en-US" sz="7400" b="1" dirty="0" smtClean="0">
                <a:solidFill>
                  <a:srgbClr val="002060"/>
                </a:solidFill>
              </a:rPr>
              <a:t>                </a:t>
            </a:r>
            <a:r>
              <a:rPr lang="sr-Cyrl-RS" sz="7400" b="1" dirty="0" smtClean="0">
                <a:solidFill>
                  <a:srgbClr val="002060"/>
                </a:solidFill>
              </a:rPr>
              <a:t>технолошких иновација и идеја</a:t>
            </a:r>
            <a:endParaRPr lang="en-US" sz="7400" b="1" dirty="0" smtClean="0">
              <a:solidFill>
                <a:srgbClr val="002060"/>
              </a:solidFill>
            </a:endParaRPr>
          </a:p>
          <a:p>
            <a:endParaRPr lang="sr-Cyrl-RS" sz="7400" b="1" dirty="0" smtClean="0">
              <a:solidFill>
                <a:srgbClr val="002060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sr-Cyrl-RS" sz="7400" b="1" dirty="0" smtClean="0">
                <a:solidFill>
                  <a:srgbClr val="002060"/>
                </a:solidFill>
              </a:rPr>
              <a:t>Опремање пословног простора на најатрактивнијој локацији у Чачку</a:t>
            </a:r>
            <a:endParaRPr lang="en-US" sz="74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981200" y="457200"/>
            <a:ext cx="7772400" cy="553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139" tIns="51569" rIns="103139" bIns="51569">
            <a:spAutoFit/>
          </a:bodyPr>
          <a:lstStyle/>
          <a:p>
            <a:pPr marL="386771" indent="-386771" algn="just">
              <a:lnSpc>
                <a:spcPct val="140000"/>
              </a:lnSpc>
            </a:pPr>
            <a:r>
              <a:rPr lang="sr-Cyrl-RS" sz="2600" b="1" dirty="0" smtClean="0">
                <a:solidFill>
                  <a:srgbClr val="002060"/>
                </a:solidFill>
                <a:cs typeface="Times New Roman" pitchFamily="18" charset="0"/>
              </a:rPr>
              <a:t>Услуге  Стартап Центра НТП Чачак</a:t>
            </a:r>
          </a:p>
          <a:p>
            <a:pPr marL="386771" indent="-386771" algn="just">
              <a:buFont typeface="Wingdings" pitchFamily="2" charset="2"/>
              <a:buChar char="Ø"/>
            </a:pPr>
            <a:r>
              <a:rPr lang="sr-Cyrl-RS" sz="2600" b="1" dirty="0" smtClean="0">
                <a:solidFill>
                  <a:srgbClr val="002060"/>
                </a:solidFill>
                <a:cs typeface="Times New Roman" pitchFamily="18" charset="0"/>
              </a:rPr>
              <a:t>Креативно окружење у центру града (</a:t>
            </a:r>
            <a:r>
              <a:rPr lang="sr-Latn-RS" sz="2600" b="1" dirty="0" smtClean="0">
                <a:solidFill>
                  <a:srgbClr val="002060"/>
                </a:solidFill>
                <a:cs typeface="Times New Roman" pitchFamily="18" charset="0"/>
              </a:rPr>
              <a:t>coworking</a:t>
            </a:r>
            <a:r>
              <a:rPr lang="sr-Cyrl-RS" sz="2600" b="1" dirty="0" smtClean="0">
                <a:solidFill>
                  <a:srgbClr val="002060"/>
                </a:solidFill>
                <a:cs typeface="Times New Roman" pitchFamily="18" charset="0"/>
              </a:rPr>
              <a:t>,</a:t>
            </a:r>
            <a:r>
              <a:rPr lang="sr-Latn-RS" sz="2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sr-Cyrl-RS" sz="2600" b="1" dirty="0" smtClean="0">
                <a:solidFill>
                  <a:srgbClr val="002060"/>
                </a:solidFill>
                <a:cs typeface="Times New Roman" pitchFamily="18" charset="0"/>
              </a:rPr>
              <a:t>лабораторије, простор за рад стартап тимова, конференцијска сала, </a:t>
            </a:r>
            <a:r>
              <a:rPr lang="en-US" sz="2600" b="1" dirty="0" smtClean="0">
                <a:solidFill>
                  <a:srgbClr val="002060"/>
                </a:solidFill>
                <a:cs typeface="Times New Roman" pitchFamily="18" charset="0"/>
              </a:rPr>
              <a:t>relax </a:t>
            </a:r>
            <a:r>
              <a:rPr lang="sr-Cyrl-RS" sz="2600" b="1" dirty="0" smtClean="0">
                <a:solidFill>
                  <a:srgbClr val="002060"/>
                </a:solidFill>
                <a:cs typeface="Times New Roman" pitchFamily="18" charset="0"/>
              </a:rPr>
              <a:t>зона)</a:t>
            </a:r>
          </a:p>
          <a:p>
            <a:pPr marL="386771" indent="-386771" algn="just">
              <a:buFont typeface="Wingdings" pitchFamily="2" charset="2"/>
              <a:buChar char="Ø"/>
            </a:pPr>
            <a:r>
              <a:rPr lang="sr-Cyrl-RS" sz="2600" b="1" dirty="0" smtClean="0">
                <a:solidFill>
                  <a:srgbClr val="002060"/>
                </a:solidFill>
                <a:cs typeface="Times New Roman" pitchFamily="18" charset="0"/>
              </a:rPr>
              <a:t>Стицање нових знања, вештина</a:t>
            </a:r>
            <a:r>
              <a:rPr lang="en-US" sz="2600" b="1" dirty="0" smtClean="0">
                <a:solidFill>
                  <a:srgbClr val="002060"/>
                </a:solidFill>
                <a:cs typeface="Times New Roman" pitchFamily="18" charset="0"/>
              </a:rPr>
              <a:t>,</a:t>
            </a:r>
            <a:r>
              <a:rPr lang="sr-Cyrl-RS" sz="2600" b="1" dirty="0" smtClean="0">
                <a:solidFill>
                  <a:srgbClr val="002060"/>
                </a:solidFill>
                <a:cs typeface="Times New Roman" pitchFamily="18" charset="0"/>
              </a:rPr>
              <a:t>  </a:t>
            </a:r>
          </a:p>
          <a:p>
            <a:pPr marL="386771" indent="-386771" algn="just">
              <a:buFont typeface="Wingdings" pitchFamily="2" charset="2"/>
              <a:buChar char="Ø"/>
            </a:pPr>
            <a:r>
              <a:rPr lang="sr-Cyrl-RS" sz="2600" b="1" dirty="0" smtClean="0">
                <a:solidFill>
                  <a:srgbClr val="002060"/>
                </a:solidFill>
                <a:cs typeface="Times New Roman" pitchFamily="18" charset="0"/>
              </a:rPr>
              <a:t>Стручна и институционална  подршка,</a:t>
            </a:r>
          </a:p>
          <a:p>
            <a:pPr marL="386771" indent="-386771" algn="just">
              <a:buFont typeface="Wingdings" pitchFamily="2" charset="2"/>
              <a:buChar char="Ø"/>
            </a:pPr>
            <a:r>
              <a:rPr lang="sr-Cyrl-RS" sz="2600" b="1" dirty="0" smtClean="0">
                <a:solidFill>
                  <a:srgbClr val="002060"/>
                </a:solidFill>
                <a:cs typeface="Times New Roman" pitchFamily="18" charset="0"/>
              </a:rPr>
              <a:t>Промоција и видљивост успешних идеја</a:t>
            </a:r>
            <a:r>
              <a:rPr lang="en-US" sz="2600" b="1" dirty="0" smtClean="0">
                <a:solidFill>
                  <a:srgbClr val="002060"/>
                </a:solidFill>
                <a:cs typeface="Times New Roman" pitchFamily="18" charset="0"/>
              </a:rPr>
              <a:t>,</a:t>
            </a:r>
            <a:endParaRPr lang="sr-Cyrl-RS" sz="26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386771" indent="-386771" algn="just">
              <a:buFont typeface="Wingdings" pitchFamily="2" charset="2"/>
              <a:buChar char="Ø"/>
            </a:pPr>
            <a:r>
              <a:rPr lang="sr-Cyrl-RS" sz="2600" b="1" dirty="0" smtClean="0">
                <a:solidFill>
                  <a:srgbClr val="002060"/>
                </a:solidFill>
                <a:cs typeface="Times New Roman" pitchFamily="18" charset="0"/>
              </a:rPr>
              <a:t>Финансијска подршка!</a:t>
            </a:r>
          </a:p>
          <a:p>
            <a:pPr marL="386771" indent="-386771" algn="just">
              <a:lnSpc>
                <a:spcPct val="140000"/>
              </a:lnSpc>
            </a:pPr>
            <a:endParaRPr lang="en-US" sz="26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386771" indent="-386771" algn="just">
              <a:lnSpc>
                <a:spcPct val="140000"/>
              </a:lnSpc>
            </a:pPr>
            <a:endParaRPr lang="en-US" sz="26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386771" indent="-386771"/>
            <a:endParaRPr lang="en-US" sz="2200" dirty="0">
              <a:cs typeface="Times New Roman" pitchFamily="18" charset="0"/>
            </a:endParaRPr>
          </a:p>
          <a:p>
            <a:pPr marL="386771" indent="-386771"/>
            <a:endParaRPr lang="en-US" dirty="0">
              <a:latin typeface="Calibri" pitchFamily="34" charset="0"/>
            </a:endParaRPr>
          </a:p>
          <a:p>
            <a:pPr marL="386771" indent="-386771"/>
            <a:r>
              <a:rPr lang="en-US" dirty="0">
                <a:latin typeface="Calibri" pitchFamily="34" charset="0"/>
              </a:rPr>
              <a:t> </a:t>
            </a:r>
          </a:p>
        </p:txBody>
      </p:sp>
      <p:pic>
        <p:nvPicPr>
          <p:cNvPr id="2050" name="Picture 2" descr="Ð ÐµÐ·ÑÐ»ÑÐ°Ñ ÑÐ»Ð¸ÐºÐ° Ð·Ð° edukacija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2720" y="4754880"/>
            <a:ext cx="3383280" cy="210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010400" y="2286004"/>
            <a:ext cx="2730500" cy="14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3139" tIns="51569" rIns="103139" bIns="51569">
            <a:spAutoFit/>
          </a:bodyPr>
          <a:lstStyle/>
          <a:p>
            <a:pPr algn="ctr" eaLnBrk="1" hangingPunct="1"/>
            <a:r>
              <a:rPr lang="sr-Cyrl-R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Тренинзи</a:t>
            </a:r>
          </a:p>
          <a:p>
            <a:pPr algn="ctr" eaLnBrk="1" hangingPunct="1"/>
            <a:r>
              <a:rPr lang="sr-Cyrl-R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R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буке</a:t>
            </a:r>
          </a:p>
          <a:p>
            <a:pPr algn="ctr" eaLnBrk="1" hangingPunct="1"/>
            <a:r>
              <a:rPr lang="sr-Cyrl-R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R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редавања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Ð ÐµÐ·ÑÐ»ÑÐ°Ñ ÑÐ»Ð¸ÐºÐ° Ð·Ð° edukac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Ð ÐµÐ·ÑÐ»ÑÐ°Ñ ÑÐ»Ð¸ÐºÐ° Ð·Ð° edukac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676400" y="457200"/>
            <a:ext cx="5029200" cy="5172900"/>
            <a:chOff x="1981200" y="1066800"/>
            <a:chExt cx="3038475" cy="3105150"/>
          </a:xfrm>
        </p:grpSpPr>
        <p:pic>
          <p:nvPicPr>
            <p:cNvPr id="14341" name="Picture 5" descr="C:\Users\racunarntp\Desktop\edu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1200" y="2667000"/>
              <a:ext cx="3038475" cy="1504950"/>
            </a:xfrm>
            <a:prstGeom prst="rect">
              <a:avLst/>
            </a:prstGeom>
            <a:noFill/>
          </p:spPr>
        </p:pic>
        <p:pic>
          <p:nvPicPr>
            <p:cNvPr id="14342" name="Picture 6" descr="C:\Users\racunarntp\Desktop\ed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1066800"/>
              <a:ext cx="2971800" cy="15430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Ð ÐµÐ·ÑÐ»ÑÐ°Ñ ÑÐ»Ð¸ÐºÐ° Ð·Ð° Ð¿ÑÐ°Ð²Ð½Ð° Ð¿Ð¾Ð¼Ð¾Ñ"/>
          <p:cNvSpPr>
            <a:spLocks noChangeAspect="1" noChangeArrowheads="1"/>
          </p:cNvSpPr>
          <p:nvPr/>
        </p:nvSpPr>
        <p:spPr bwMode="auto">
          <a:xfrm>
            <a:off x="168540" y="-144458"/>
            <a:ext cx="330200" cy="304800"/>
          </a:xfrm>
          <a:prstGeom prst="rect">
            <a:avLst/>
          </a:prstGeom>
          <a:noFill/>
        </p:spPr>
        <p:txBody>
          <a:bodyPr vert="horz" wrap="square" lIns="103139" tIns="51569" rIns="103139" bIns="5156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Ð ÐµÐ·ÑÐ»ÑÐ°Ñ ÑÐ»Ð¸ÐºÐ° Ð·Ð° Ð¿ÑÐ°Ð²Ð½Ð° Ð¿Ð¾Ð¼Ð¾Ñ"/>
          <p:cNvSpPr>
            <a:spLocks noChangeAspect="1" noChangeArrowheads="1"/>
          </p:cNvSpPr>
          <p:nvPr/>
        </p:nvSpPr>
        <p:spPr bwMode="auto">
          <a:xfrm>
            <a:off x="168540" y="-144458"/>
            <a:ext cx="330200" cy="304800"/>
          </a:xfrm>
          <a:prstGeom prst="rect">
            <a:avLst/>
          </a:prstGeom>
          <a:noFill/>
        </p:spPr>
        <p:txBody>
          <a:bodyPr vert="horz" wrap="square" lIns="103139" tIns="51569" rIns="103139" bIns="5156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05000" y="533400"/>
            <a:ext cx="3536950" cy="457200"/>
          </a:xfrm>
          <a:prstGeom prst="rect">
            <a:avLst/>
          </a:prstGeom>
          <a:solidFill>
            <a:srgbClr val="FF99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39" tIns="51569" rIns="103139" bIns="51569" rtlCol="0" anchor="ctr"/>
          <a:lstStyle/>
          <a:p>
            <a:pPr algn="ctr"/>
            <a:r>
              <a:rPr lang="sr-Latn-RS" sz="3000" b="1" dirty="0" smtClean="0">
                <a:solidFill>
                  <a:srgbClr val="002060"/>
                </a:solidFill>
              </a:rPr>
              <a:t>Lean </a:t>
            </a:r>
            <a:r>
              <a:rPr lang="sr-Cyrl-RS" sz="3000" b="1" dirty="0" smtClean="0">
                <a:solidFill>
                  <a:srgbClr val="002060"/>
                </a:solidFill>
              </a:rPr>
              <a:t>Стартап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16395" name="AutoShape 11" descr="Ð ÐµÐ·ÑÐ»ÑÐ°Ñ ÑÐ»Ð¸ÐºÐ° Ð·Ð° ÐµÐ»ÐµÐºÑÑÐ¾Ð½Ð¸ÐºÐ°"/>
          <p:cNvSpPr>
            <a:spLocks noChangeAspect="1" noChangeArrowheads="1"/>
          </p:cNvSpPr>
          <p:nvPr/>
        </p:nvSpPr>
        <p:spPr bwMode="auto">
          <a:xfrm>
            <a:off x="168540" y="-144458"/>
            <a:ext cx="330200" cy="304800"/>
          </a:xfrm>
          <a:prstGeom prst="rect">
            <a:avLst/>
          </a:prstGeom>
          <a:noFill/>
        </p:spPr>
        <p:txBody>
          <a:bodyPr vert="horz" wrap="square" lIns="103139" tIns="51569" rIns="103139" bIns="5156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3" descr="Ð ÐµÐ·ÑÐ»ÑÐ°Ñ ÑÐ»Ð¸ÐºÐ° Ð·Ð° ÐµÐ»ÐµÐºÑÑÐ¾Ð½Ð¸ÐºÐ°"/>
          <p:cNvSpPr>
            <a:spLocks noChangeAspect="1" noChangeArrowheads="1"/>
          </p:cNvSpPr>
          <p:nvPr/>
        </p:nvSpPr>
        <p:spPr bwMode="auto">
          <a:xfrm>
            <a:off x="168540" y="-144458"/>
            <a:ext cx="330200" cy="304800"/>
          </a:xfrm>
          <a:prstGeom prst="rect">
            <a:avLst/>
          </a:prstGeom>
          <a:noFill/>
        </p:spPr>
        <p:txBody>
          <a:bodyPr vert="horz" wrap="square" lIns="103139" tIns="51569" rIns="103139" bIns="5156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715000" y="304800"/>
            <a:ext cx="3565525" cy="2971800"/>
            <a:chOff x="5791200" y="0"/>
            <a:chExt cx="3565525" cy="2971800"/>
          </a:xfrm>
        </p:grpSpPr>
        <p:pic>
          <p:nvPicPr>
            <p:cNvPr id="16390" name="Picture 6" descr="Ð ÐµÐ·ÑÐ»ÑÐ°Ñ ÑÐ»Ð¸ÐºÐ° Ð·Ð° ÑÐ¾Ð±Ð¾ÑÐ¸ÐºÐ°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86600" y="0"/>
              <a:ext cx="2270125" cy="2181225"/>
            </a:xfrm>
            <a:prstGeom prst="rect">
              <a:avLst/>
            </a:prstGeom>
            <a:noFill/>
          </p:spPr>
        </p:pic>
        <p:sp>
          <p:nvSpPr>
            <p:cNvPr id="23" name="Rectangle 22"/>
            <p:cNvSpPr/>
            <p:nvPr/>
          </p:nvSpPr>
          <p:spPr>
            <a:xfrm>
              <a:off x="5791200" y="2438400"/>
              <a:ext cx="3200400" cy="533400"/>
            </a:xfrm>
            <a:prstGeom prst="rect">
              <a:avLst/>
            </a:prstGeom>
            <a:solidFill>
              <a:srgbClr val="FF99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3000" b="1" dirty="0" smtClean="0">
                  <a:solidFill>
                    <a:srgbClr val="002060"/>
                  </a:solidFill>
                </a:rPr>
                <a:t>Роботика је забавна</a:t>
              </a:r>
              <a:endParaRPr lang="en-US" sz="3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3314" name="AutoShape 2" descr="Ð ÐµÐ·ÑÐ»ÑÐ°Ñ ÑÐ»Ð¸ÐºÐ° Ð·Ð° lean metodolog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Ð ÐµÐ·ÑÐ»ÑÐ°Ñ ÑÐ»Ð¸ÐºÐ° Ð·Ð° lean metodolog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2" name="Picture 10" descr="Ð ÐµÐ·ÑÐ»ÑÐ°Ñ ÑÐ»Ð¸ÐºÐ° Ð·Ð° lean metodolog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E3C8"/>
              </a:clrFrom>
              <a:clrTo>
                <a:srgbClr val="F8E3C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295400"/>
            <a:ext cx="3566160" cy="2755035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5791200" y="3733800"/>
            <a:ext cx="3108960" cy="2211746"/>
            <a:chOff x="6172200" y="4191000"/>
            <a:chExt cx="3108960" cy="2211746"/>
          </a:xfrm>
        </p:grpSpPr>
        <p:sp>
          <p:nvSpPr>
            <p:cNvPr id="20" name="Rectangle 19"/>
            <p:cNvSpPr/>
            <p:nvPr/>
          </p:nvSpPr>
          <p:spPr>
            <a:xfrm>
              <a:off x="6324600" y="4191000"/>
              <a:ext cx="2641600" cy="381000"/>
            </a:xfrm>
            <a:prstGeom prst="rect">
              <a:avLst/>
            </a:prstGeom>
            <a:solidFill>
              <a:srgbClr val="FF99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139" tIns="51569" rIns="103139" bIns="51569" rtlCol="0" anchor="ctr"/>
            <a:lstStyle/>
            <a:p>
              <a:pPr algn="ctr"/>
              <a:r>
                <a:rPr lang="sr-Cyrl-RS" b="1" dirty="0" smtClean="0">
                  <a:solidFill>
                    <a:srgbClr val="002060"/>
                  </a:solidFill>
                </a:rPr>
                <a:t>    </a:t>
              </a:r>
              <a:r>
                <a:rPr lang="sr-Cyrl-RS" sz="3000" b="1" dirty="0" smtClean="0">
                  <a:solidFill>
                    <a:srgbClr val="002060"/>
                  </a:solidFill>
                </a:rPr>
                <a:t> Електроника</a:t>
              </a:r>
              <a:endParaRPr lang="en-US" sz="3000" b="1" dirty="0">
                <a:solidFill>
                  <a:srgbClr val="002060"/>
                </a:solidFill>
              </a:endParaRPr>
            </a:p>
          </p:txBody>
        </p:sp>
        <p:pic>
          <p:nvPicPr>
            <p:cNvPr id="31" name="Picture 14" descr="C:\Users\racunarntp\Desktop\електроника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0" y="4572000"/>
              <a:ext cx="3108960" cy="183074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33800" y="152400"/>
            <a:ext cx="2895600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39" tIns="51569" rIns="103139" bIns="51569" rtlCol="0" anchor="ctr"/>
          <a:lstStyle/>
          <a:p>
            <a:pPr algn="ctr"/>
            <a:r>
              <a:rPr lang="sr-Latn-RS" sz="3000" b="1" dirty="0" smtClean="0">
                <a:solidFill>
                  <a:srgbClr val="002060"/>
                </a:solidFill>
              </a:rPr>
              <a:t>3D </a:t>
            </a:r>
            <a:r>
              <a:rPr lang="sr-Cyrl-RS" sz="3000" b="1" dirty="0" smtClean="0">
                <a:solidFill>
                  <a:srgbClr val="002060"/>
                </a:solidFill>
              </a:rPr>
              <a:t>Лаб</a:t>
            </a:r>
            <a:endParaRPr lang="en-US" sz="3000" b="1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057400" y="1143000"/>
            <a:ext cx="6995160" cy="4572000"/>
            <a:chOff x="-2611346" y="609599"/>
            <a:chExt cx="8402546" cy="4878582"/>
          </a:xfrm>
        </p:grpSpPr>
        <p:pic>
          <p:nvPicPr>
            <p:cNvPr id="26627" name="Picture 3" descr="C:\Users\racunarntp\Desktop\stampac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611346" y="2976281"/>
              <a:ext cx="4211545" cy="2511900"/>
            </a:xfrm>
            <a:prstGeom prst="rect">
              <a:avLst/>
            </a:prstGeom>
            <a:solidFill>
              <a:srgbClr val="D65C36"/>
            </a:solidFill>
          </p:spPr>
        </p:pic>
        <p:pic>
          <p:nvPicPr>
            <p:cNvPr id="12290" name="Picture 2" descr="Ð¡ÑÐ¾Ð´Ð½Ð° ÑÐ»Ð¸ÐºÐ°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198" y="609599"/>
              <a:ext cx="4191002" cy="2357981"/>
            </a:xfrm>
            <a:prstGeom prst="rect">
              <a:avLst/>
            </a:prstGeom>
            <a:noFill/>
          </p:spPr>
        </p:pic>
      </p:grpSp>
      <p:pic>
        <p:nvPicPr>
          <p:cNvPr id="10" name="Picture 15" descr="C:\Users\racunarntp\Desktop\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143000"/>
            <a:ext cx="3506132" cy="2217954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00800" y="3748445"/>
            <a:ext cx="2241550" cy="10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139" tIns="51569" rIns="103139" bIns="5156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3Д </a:t>
            </a:r>
            <a:r>
              <a:rPr lang="en-US" sz="3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штампа</a:t>
            </a:r>
            <a:endParaRPr lang="en-US" sz="3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3Д </a:t>
            </a:r>
            <a:r>
              <a:rPr lang="en-US" sz="3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графикa</a:t>
            </a:r>
            <a:endParaRPr lang="en-US" sz="3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" y="1143000"/>
            <a:ext cx="9893622" cy="36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1568450" cy="868365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4500" b="1" dirty="0" smtClean="0">
                <a:solidFill>
                  <a:srgbClr val="002060"/>
                </a:solidFill>
                <a:latin typeface="+mn-lt"/>
              </a:rPr>
              <a:t>Чачак</a:t>
            </a:r>
            <a:endParaRPr lang="en-US" sz="45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5105400"/>
            <a:ext cx="5562600" cy="719698"/>
          </a:xfrm>
          <a:prstGeom prst="rect">
            <a:avLst/>
          </a:prstGeom>
        </p:spPr>
        <p:txBody>
          <a:bodyPr wrap="square" lIns="103139" tIns="51569" rIns="103139" bIns="51569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Стартап Центар се налази на локацији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sr-Cyrl-RS" b="1" dirty="0" smtClean="0">
                <a:solidFill>
                  <a:srgbClr val="002060"/>
                </a:solidFill>
              </a:rPr>
              <a:t>Дома културе Чачак  </a:t>
            </a:r>
            <a:r>
              <a:rPr lang="sr-Cyrl-RS" b="1" dirty="0">
                <a:solidFill>
                  <a:srgbClr val="002060"/>
                </a:solidFill>
              </a:rPr>
              <a:t>н</a:t>
            </a:r>
            <a:r>
              <a:rPr lang="sr-Cyrl-RS" b="1" dirty="0" smtClean="0">
                <a:solidFill>
                  <a:srgbClr val="002060"/>
                </a:solidFill>
              </a:rPr>
              <a:t>а површини од 620 </a:t>
            </a:r>
            <a:r>
              <a:rPr lang="en-US" b="1" dirty="0" smtClean="0">
                <a:solidFill>
                  <a:srgbClr val="002060"/>
                </a:solidFill>
              </a:rPr>
              <a:t>m</a:t>
            </a:r>
            <a:r>
              <a:rPr lang="sr-Cyrl-RS" b="1" dirty="0" smtClean="0">
                <a:solidFill>
                  <a:srgbClr val="002060"/>
                </a:solidFill>
              </a:rPr>
              <a:t>2</a:t>
            </a:r>
            <a:endParaRPr lang="sr-Latn-RS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Rimski-trg-Fontana-1-696x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057400"/>
            <a:ext cx="4378400" cy="303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racunarntp\Desktop\За Координатора\Рендери 1\render\001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8065008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racunarntp\Desktop\За Координатора\Рендери 1\render\00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8065008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1590</TotalTime>
  <Words>202</Words>
  <Application>Microsoft Office PowerPoint</Application>
  <PresentationFormat>A4 Paper (210x297 mm)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PowerPoint Presentation</vt:lpstr>
      <vt:lpstr>Стартап центар  НТП Чачак </vt:lpstr>
      <vt:lpstr>PowerPoint Presentation</vt:lpstr>
      <vt:lpstr>PowerPoint Presentation</vt:lpstr>
      <vt:lpstr>PowerPoint Presentation</vt:lpstr>
      <vt:lpstr>PowerPoint Presentation</vt:lpstr>
      <vt:lpstr>Чачак</vt:lpstr>
      <vt:lpstr>PowerPoint Presentation</vt:lpstr>
      <vt:lpstr>PowerPoint Presentation</vt:lpstr>
      <vt:lpstr>PowerPoint Presentation</vt:lpstr>
      <vt:lpstr>PowerPoint Presentation</vt:lpstr>
      <vt:lpstr>Facebook – Naučno Tehnološki Park Čačak https://www.facebook.com/naucnotehnoloskipark.cacak </vt:lpstr>
      <vt:lpstr>Добра прича Стартап</vt:lpstr>
      <vt:lpstr>Наш стартап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racunarntp</dc:creator>
  <cp:lastModifiedBy>Branka Popovic</cp:lastModifiedBy>
  <cp:revision>123</cp:revision>
  <dcterms:created xsi:type="dcterms:W3CDTF">2019-02-11T11:52:49Z</dcterms:created>
  <dcterms:modified xsi:type="dcterms:W3CDTF">2019-03-13T06:06:57Z</dcterms:modified>
</cp:coreProperties>
</file>